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7" r:id="rId3"/>
    <p:sldId id="258" r:id="rId4"/>
    <p:sldId id="270" r:id="rId5"/>
    <p:sldId id="261" r:id="rId6"/>
    <p:sldId id="262" r:id="rId7"/>
    <p:sldId id="263" r:id="rId8"/>
    <p:sldId id="264" r:id="rId9"/>
    <p:sldId id="265" r:id="rId10"/>
    <p:sldId id="266" r:id="rId11"/>
    <p:sldId id="267" r:id="rId12"/>
    <p:sldId id="268" r:id="rId13"/>
    <p:sldId id="269" r:id="rId14"/>
    <p:sldId id="277" r:id="rId15"/>
    <p:sldId id="271" r:id="rId16"/>
    <p:sldId id="278" r:id="rId17"/>
    <p:sldId id="273" r:id="rId18"/>
    <p:sldId id="279" r:id="rId19"/>
    <p:sldId id="272" r:id="rId20"/>
    <p:sldId id="259" r:id="rId21"/>
    <p:sldId id="280" r:id="rId22"/>
    <p:sldId id="260" r:id="rId23"/>
    <p:sldId id="274" r:id="rId24"/>
    <p:sldId id="275" r:id="rId25"/>
    <p:sldId id="276"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2" d="100"/>
          <a:sy n="102" d="100"/>
        </p:scale>
        <p:origin x="-2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0A6D9B-870E-4581-9538-A2D4D91425BD}" type="datetimeFigureOut">
              <a:rPr lang="en-US" smtClean="0"/>
              <a:pPr/>
              <a:t>4/24/2012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53D6B7-1FD5-4E9F-8C5D-CAF3C76F8C5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053D6B7-1FD5-4E9F-8C5D-CAF3C76F8C56}"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4AD778A-34C2-473F-80C6-C06DA7F8B050}"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E3A33A-2B84-4A4A-BF2D-ED7C67484B3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AD778A-34C2-473F-80C6-C06DA7F8B050}"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E3A33A-2B84-4A4A-BF2D-ED7C67484B3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AD778A-34C2-473F-80C6-C06DA7F8B050}"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E3A33A-2B84-4A4A-BF2D-ED7C67484B3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AD778A-34C2-473F-80C6-C06DA7F8B050}"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E3A33A-2B84-4A4A-BF2D-ED7C67484B3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AD778A-34C2-473F-80C6-C06DA7F8B050}"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E3A33A-2B84-4A4A-BF2D-ED7C67484B3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4AD778A-34C2-473F-80C6-C06DA7F8B050}" type="datetimeFigureOut">
              <a:rPr lang="en-US" smtClean="0"/>
              <a:pPr/>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E3A33A-2B84-4A4A-BF2D-ED7C67484B3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4AD778A-34C2-473F-80C6-C06DA7F8B050}" type="datetimeFigureOut">
              <a:rPr lang="en-US" smtClean="0"/>
              <a:pPr/>
              <a:t>4/24/2012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E3A33A-2B84-4A4A-BF2D-ED7C67484B3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4AD778A-34C2-473F-80C6-C06DA7F8B050}" type="datetimeFigureOut">
              <a:rPr lang="en-US" smtClean="0"/>
              <a:pPr/>
              <a:t>4/24/2012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E3A33A-2B84-4A4A-BF2D-ED7C67484B3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AD778A-34C2-473F-80C6-C06DA7F8B050}" type="datetimeFigureOut">
              <a:rPr lang="en-US" smtClean="0"/>
              <a:pPr/>
              <a:t>4/24/2012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E3A33A-2B84-4A4A-BF2D-ED7C67484B3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AD778A-34C2-473F-80C6-C06DA7F8B050}" type="datetimeFigureOut">
              <a:rPr lang="en-US" smtClean="0"/>
              <a:pPr/>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E3A33A-2B84-4A4A-BF2D-ED7C67484B3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AD778A-34C2-473F-80C6-C06DA7F8B050}" type="datetimeFigureOut">
              <a:rPr lang="en-US" smtClean="0"/>
              <a:pPr/>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E3A33A-2B84-4A4A-BF2D-ED7C67484B3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AD778A-34C2-473F-80C6-C06DA7F8B050}" type="datetimeFigureOut">
              <a:rPr lang="en-US" smtClean="0"/>
              <a:pPr/>
              <a:t>4/24/2012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E3A33A-2B84-4A4A-BF2D-ED7C67484B3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hyperlink" Target="http://www.faithringgold.com/ringgold/default.htm"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2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 Id="rId4" Type="http://schemas.openxmlformats.org/officeDocument/2006/relationships/image" Target="../media/image44.jpeg"/></Relationships>
</file>

<file path=ppt/slides/_rels/slide3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gif"/><Relationship Id="rId1" Type="http://schemas.openxmlformats.org/officeDocument/2006/relationships/slideLayout" Target="../slideLayouts/slideLayout7.xml"/><Relationship Id="rId5" Type="http://schemas.openxmlformats.org/officeDocument/2006/relationships/image" Target="../media/image48.jpeg"/><Relationship Id="rId4" Type="http://schemas.openxmlformats.org/officeDocument/2006/relationships/image" Target="../media/image47.jpeg"/></Relationships>
</file>

<file path=ppt/slides/_rels/slide32.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 Id="rId4" Type="http://schemas.openxmlformats.org/officeDocument/2006/relationships/image" Target="../media/image52.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3.bp.blogspot.com/_28QnspuuHu8/RwqjzvH8XGI/AAAAAAAAADM/hi1m8MXYU9c/s1600-h/faithflagshow.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aith_Ringgold.JPG"/>
          <p:cNvPicPr>
            <a:picLocks noChangeAspect="1"/>
          </p:cNvPicPr>
          <p:nvPr/>
        </p:nvPicPr>
        <p:blipFill>
          <a:blip r:embed="rId2" cstate="print"/>
          <a:stretch>
            <a:fillRect/>
          </a:stretch>
        </p:blipFill>
        <p:spPr>
          <a:xfrm>
            <a:off x="3886200" y="304800"/>
            <a:ext cx="4752975" cy="6218650"/>
          </a:xfrm>
          <a:prstGeom prst="rect">
            <a:avLst/>
          </a:prstGeom>
        </p:spPr>
      </p:pic>
      <p:sp>
        <p:nvSpPr>
          <p:cNvPr id="5" name="Rectangle 4"/>
          <p:cNvSpPr/>
          <p:nvPr/>
        </p:nvSpPr>
        <p:spPr>
          <a:xfrm>
            <a:off x="304800" y="1219200"/>
            <a:ext cx="3505200"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Faith </a:t>
            </a:r>
          </a:p>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Ringgold</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TextBox 5"/>
          <p:cNvSpPr txBox="1"/>
          <p:nvPr/>
        </p:nvSpPr>
        <p:spPr>
          <a:xfrm>
            <a:off x="762000" y="3200400"/>
            <a:ext cx="2590800" cy="2062103"/>
          </a:xfrm>
          <a:prstGeom prst="rect">
            <a:avLst/>
          </a:prstGeom>
          <a:noFill/>
        </p:spPr>
        <p:txBody>
          <a:bodyPr wrap="square" rtlCol="0">
            <a:spAutoFit/>
          </a:bodyPr>
          <a:lstStyle/>
          <a:p>
            <a:pPr algn="ctr"/>
            <a:r>
              <a:rPr lang="en-US" sz="3200" dirty="0" smtClean="0"/>
              <a:t>American Painter, Quilt maker and Story Teller</a:t>
            </a:r>
            <a:endParaRPr lang="en-US"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457200"/>
            <a:ext cx="4191000" cy="5562600"/>
          </a:xfrm>
        </p:spPr>
        <p:txBody>
          <a:bodyPr>
            <a:normAutofit fontScale="92500" lnSpcReduction="20000"/>
          </a:bodyPr>
          <a:lstStyle/>
          <a:p>
            <a:pPr algn="ctr">
              <a:buNone/>
            </a:pPr>
            <a:r>
              <a:rPr lang="en-US" dirty="0" smtClean="0"/>
              <a:t>In 1973 a ten-year retrospective of Ringgold’s </a:t>
            </a:r>
            <a:r>
              <a:rPr lang="en-US" dirty="0"/>
              <a:t>work </a:t>
            </a:r>
            <a:r>
              <a:rPr lang="en-US" dirty="0" smtClean="0"/>
              <a:t>was held </a:t>
            </a:r>
            <a:r>
              <a:rPr lang="en-US" dirty="0"/>
              <a:t>at Voorhees Gallery at </a:t>
            </a:r>
            <a:r>
              <a:rPr lang="en-US" dirty="0" smtClean="0"/>
              <a:t>Rutgers University</a:t>
            </a:r>
            <a:r>
              <a:rPr lang="en-US" dirty="0"/>
              <a:t>. She resigns from </a:t>
            </a:r>
            <a:r>
              <a:rPr lang="en-US" dirty="0" smtClean="0"/>
              <a:t>her teaching </a:t>
            </a:r>
            <a:r>
              <a:rPr lang="en-US" dirty="0"/>
              <a:t>position in the New York City public </a:t>
            </a:r>
            <a:r>
              <a:rPr lang="en-US" dirty="0" smtClean="0"/>
              <a:t>school system </a:t>
            </a:r>
            <a:r>
              <a:rPr lang="en-US" dirty="0"/>
              <a:t>to continue touring and to create art full time. She does her first dolls, </a:t>
            </a:r>
            <a:r>
              <a:rPr lang="en-US" i="1" dirty="0"/>
              <a:t>The</a:t>
            </a:r>
          </a:p>
          <a:p>
            <a:pPr algn="ctr">
              <a:buNone/>
            </a:pPr>
            <a:r>
              <a:rPr lang="en-US" i="1" dirty="0"/>
              <a:t>Family of Woman Series.</a:t>
            </a:r>
          </a:p>
          <a:p>
            <a:endParaRPr lang="en-US" dirty="0"/>
          </a:p>
        </p:txBody>
      </p:sp>
      <p:pic>
        <p:nvPicPr>
          <p:cNvPr id="10242" name="Picture 2" descr="https://www.brooklynmuseum.org/eascfa/feminist_art_base/archive/images/216.131.jpg"/>
          <p:cNvPicPr>
            <a:picLocks noChangeAspect="1" noChangeArrowheads="1"/>
          </p:cNvPicPr>
          <p:nvPr/>
        </p:nvPicPr>
        <p:blipFill>
          <a:blip r:embed="rId2" cstate="print"/>
          <a:srcRect/>
          <a:stretch>
            <a:fillRect/>
          </a:stretch>
        </p:blipFill>
        <p:spPr bwMode="auto">
          <a:xfrm>
            <a:off x="5105400" y="685800"/>
            <a:ext cx="3533775" cy="541344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0" y="381000"/>
            <a:ext cx="4800600" cy="5867400"/>
          </a:xfrm>
        </p:spPr>
        <p:txBody>
          <a:bodyPr>
            <a:normAutofit fontScale="92500" lnSpcReduction="20000"/>
          </a:bodyPr>
          <a:lstStyle/>
          <a:p>
            <a:pPr algn="ctr">
              <a:buNone/>
            </a:pPr>
            <a:r>
              <a:rPr lang="en-US" sz="3800" dirty="0" smtClean="0"/>
              <a:t>Ringgold next developed </a:t>
            </a:r>
            <a:r>
              <a:rPr lang="en-US" sz="3800" dirty="0"/>
              <a:t>hanging soft sculptures, Wilt and Couple series; both series feature </a:t>
            </a:r>
            <a:r>
              <a:rPr lang="en-US" sz="3800" dirty="0" smtClean="0"/>
              <a:t>painted coconut </a:t>
            </a:r>
            <a:r>
              <a:rPr lang="en-US" sz="3800" dirty="0"/>
              <a:t>heads. Does </a:t>
            </a:r>
            <a:r>
              <a:rPr lang="en-US" sz="3800" i="1" dirty="0"/>
              <a:t>The Windows of the Wedding Series, abstract paintings based </a:t>
            </a:r>
            <a:r>
              <a:rPr lang="en-US" sz="3800" i="1" dirty="0" smtClean="0"/>
              <a:t>on </a:t>
            </a:r>
            <a:r>
              <a:rPr lang="en-US" sz="3800" dirty="0" smtClean="0"/>
              <a:t>African </a:t>
            </a:r>
            <a:r>
              <a:rPr lang="en-US" sz="3800" dirty="0" err="1"/>
              <a:t>Kuba</a:t>
            </a:r>
            <a:r>
              <a:rPr lang="en-US" sz="3800" dirty="0"/>
              <a:t> design, and uses them as the environment for soft sculptures.</a:t>
            </a:r>
          </a:p>
          <a:p>
            <a:endParaRPr lang="en-US" dirty="0"/>
          </a:p>
        </p:txBody>
      </p:sp>
      <p:pic>
        <p:nvPicPr>
          <p:cNvPr id="9218" name="Picture 2" descr="http://www.boiseartmuseum.org/exhibit/images/Faith_Ringgold_at_the_Jundt_(Camera_Two)_001.jpg"/>
          <p:cNvPicPr>
            <a:picLocks noChangeAspect="1" noChangeArrowheads="1"/>
          </p:cNvPicPr>
          <p:nvPr/>
        </p:nvPicPr>
        <p:blipFill>
          <a:blip r:embed="rId2" cstate="print"/>
          <a:srcRect/>
          <a:stretch>
            <a:fillRect/>
          </a:stretch>
        </p:blipFill>
        <p:spPr bwMode="auto">
          <a:xfrm>
            <a:off x="609600" y="533400"/>
            <a:ext cx="2758347" cy="591185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3962400" cy="5592763"/>
          </a:xfrm>
        </p:spPr>
        <p:txBody>
          <a:bodyPr>
            <a:normAutofit fontScale="92500" lnSpcReduction="20000"/>
          </a:bodyPr>
          <a:lstStyle/>
          <a:p>
            <a:pPr algn="ctr">
              <a:buNone/>
            </a:pPr>
            <a:r>
              <a:rPr lang="en-US" dirty="0" smtClean="0"/>
              <a:t>In 1978 Ringgold </a:t>
            </a:r>
            <a:r>
              <a:rPr lang="en-US" dirty="0"/>
              <a:t>r</a:t>
            </a:r>
            <a:r>
              <a:rPr lang="en-US" dirty="0" smtClean="0"/>
              <a:t>eceives </a:t>
            </a:r>
            <a:r>
              <a:rPr lang="en-US" dirty="0"/>
              <a:t>the National Endowment for the Arts Award for sculpture. </a:t>
            </a:r>
            <a:r>
              <a:rPr lang="en-US" dirty="0" smtClean="0"/>
              <a:t>She develops a Ringgold Doll </a:t>
            </a:r>
            <a:r>
              <a:rPr lang="en-US" dirty="0"/>
              <a:t>and Harlem ‘78, a series of soft </a:t>
            </a:r>
            <a:r>
              <a:rPr lang="en-US" dirty="0" smtClean="0"/>
              <a:t>sculptures. In 1979 Ringgold develops </a:t>
            </a:r>
            <a:r>
              <a:rPr lang="en-US" dirty="0"/>
              <a:t>the International Dolls Collection and the Ringgold Doll Kits (Sew Real).</a:t>
            </a:r>
          </a:p>
          <a:p>
            <a:pPr>
              <a:buNone/>
            </a:pPr>
            <a:endParaRPr lang="en-US" dirty="0"/>
          </a:p>
        </p:txBody>
      </p:sp>
      <p:pic>
        <p:nvPicPr>
          <p:cNvPr id="8194" name="Picture 2" descr="http://blog.lib.umn.edu/jrock2/rockblog/images/faith.jpg"/>
          <p:cNvPicPr>
            <a:picLocks noChangeAspect="1" noChangeArrowheads="1"/>
          </p:cNvPicPr>
          <p:nvPr/>
        </p:nvPicPr>
        <p:blipFill>
          <a:blip r:embed="rId2" cstate="print"/>
          <a:srcRect/>
          <a:stretch>
            <a:fillRect/>
          </a:stretch>
        </p:blipFill>
        <p:spPr bwMode="auto">
          <a:xfrm>
            <a:off x="4572000" y="990600"/>
            <a:ext cx="4276725" cy="394335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8200" y="990600"/>
            <a:ext cx="3886200" cy="4495800"/>
          </a:xfrm>
        </p:spPr>
        <p:txBody>
          <a:bodyPr>
            <a:normAutofit lnSpcReduction="10000"/>
          </a:bodyPr>
          <a:lstStyle/>
          <a:p>
            <a:pPr algn="ctr">
              <a:buNone/>
            </a:pPr>
            <a:r>
              <a:rPr lang="en-US" dirty="0" smtClean="0"/>
              <a:t>In 1980 Faith </a:t>
            </a:r>
            <a:r>
              <a:rPr lang="en-US" dirty="0"/>
              <a:t>and her mother </a:t>
            </a:r>
            <a:r>
              <a:rPr lang="en-US" dirty="0" smtClean="0"/>
              <a:t>began </a:t>
            </a:r>
            <a:r>
              <a:rPr lang="en-US" dirty="0"/>
              <a:t>work on </a:t>
            </a:r>
            <a:r>
              <a:rPr lang="en-US" dirty="0" smtClean="0"/>
              <a:t>her first story quilt, </a:t>
            </a:r>
            <a:r>
              <a:rPr lang="en-US" dirty="0"/>
              <a:t>Echoes of Harlem, </a:t>
            </a:r>
            <a:r>
              <a:rPr lang="en-US" dirty="0" smtClean="0"/>
              <a:t>a quilt </a:t>
            </a:r>
            <a:r>
              <a:rPr lang="en-US" dirty="0"/>
              <a:t>for the Artist &amp; Quilt show</a:t>
            </a:r>
            <a:r>
              <a:rPr lang="en-US" dirty="0" smtClean="0"/>
              <a:t>. Story quilts would become one her most well known art forms. </a:t>
            </a:r>
            <a:endParaRPr lang="en-US" dirty="0"/>
          </a:p>
        </p:txBody>
      </p:sp>
      <p:pic>
        <p:nvPicPr>
          <p:cNvPr id="7170" name="Picture 2" descr="http://negroartist.com/negro%20artist/faith%20ringgold/images/faith%20ringgold%20Echoes%20of%20Harlem,%201980,%20acrylic%20on%20canvas,%20died%20and%20pieced%20fabric_jpg.jpg"/>
          <p:cNvPicPr>
            <a:picLocks noChangeAspect="1" noChangeArrowheads="1"/>
          </p:cNvPicPr>
          <p:nvPr/>
        </p:nvPicPr>
        <p:blipFill>
          <a:blip r:embed="rId2" cstate="print"/>
          <a:srcRect/>
          <a:stretch>
            <a:fillRect/>
          </a:stretch>
        </p:blipFill>
        <p:spPr bwMode="auto">
          <a:xfrm>
            <a:off x="381000" y="762000"/>
            <a:ext cx="4238625" cy="501015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4876800"/>
            <a:ext cx="8229600" cy="1630363"/>
          </a:xfrm>
        </p:spPr>
        <p:txBody>
          <a:bodyPr/>
          <a:lstStyle/>
          <a:p>
            <a:pPr algn="ctr">
              <a:buNone/>
            </a:pPr>
            <a:r>
              <a:rPr lang="en-US" dirty="0" smtClean="0"/>
              <a:t>Ringgold’s technique in making story quilts would be to hang the quilt in her studio and paint the art work onto the quilt.</a:t>
            </a:r>
            <a:endParaRPr lang="en-US" dirty="0"/>
          </a:p>
        </p:txBody>
      </p:sp>
      <p:pic>
        <p:nvPicPr>
          <p:cNvPr id="4" name="Picture 3" descr="painting.bmp"/>
          <p:cNvPicPr>
            <a:picLocks noChangeAspect="1"/>
          </p:cNvPicPr>
          <p:nvPr/>
        </p:nvPicPr>
        <p:blipFill>
          <a:blip r:embed="rId2" cstate="print"/>
          <a:stretch>
            <a:fillRect/>
          </a:stretch>
        </p:blipFill>
        <p:spPr>
          <a:xfrm>
            <a:off x="1828800" y="381000"/>
            <a:ext cx="5257800" cy="419309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2am343.jpg"/>
          <p:cNvPicPr>
            <a:picLocks noGrp="1" noChangeAspect="1"/>
          </p:cNvPicPr>
          <p:nvPr>
            <p:ph idx="1"/>
          </p:nvPr>
        </p:nvPicPr>
        <p:blipFill>
          <a:blip r:embed="rId2" cstate="print"/>
          <a:stretch>
            <a:fillRect/>
          </a:stretch>
        </p:blipFill>
        <p:spPr>
          <a:xfrm>
            <a:off x="228600" y="685800"/>
            <a:ext cx="4267200" cy="4018280"/>
          </a:xfrm>
        </p:spPr>
      </p:pic>
      <p:pic>
        <p:nvPicPr>
          <p:cNvPr id="5" name="Picture 4" descr="church_picnic.jpg"/>
          <p:cNvPicPr>
            <a:picLocks noChangeAspect="1"/>
          </p:cNvPicPr>
          <p:nvPr/>
        </p:nvPicPr>
        <p:blipFill>
          <a:blip r:embed="rId3" cstate="print"/>
          <a:stretch>
            <a:fillRect/>
          </a:stretch>
        </p:blipFill>
        <p:spPr>
          <a:xfrm>
            <a:off x="4572000" y="685800"/>
            <a:ext cx="4048125" cy="4036657"/>
          </a:xfrm>
          <a:prstGeom prst="rect">
            <a:avLst/>
          </a:prstGeom>
        </p:spPr>
      </p:pic>
      <p:sp>
        <p:nvSpPr>
          <p:cNvPr id="6" name="TextBox 5"/>
          <p:cNvSpPr txBox="1"/>
          <p:nvPr/>
        </p:nvSpPr>
        <p:spPr>
          <a:xfrm>
            <a:off x="304800" y="5486400"/>
            <a:ext cx="8382000" cy="646331"/>
          </a:xfrm>
          <a:prstGeom prst="rect">
            <a:avLst/>
          </a:prstGeom>
          <a:noFill/>
        </p:spPr>
        <p:txBody>
          <a:bodyPr wrap="square" rtlCol="0">
            <a:spAutoFit/>
          </a:bodyPr>
          <a:lstStyle/>
          <a:p>
            <a:pPr algn="ctr"/>
            <a:r>
              <a:rPr lang="en-US" dirty="0" smtClean="0"/>
              <a:t>Through out the 80’s Ringgold would continue to create story quilts. They get their name because she includes the story about the art work right on the art work.</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urch_picnic.jpg"/>
          <p:cNvPicPr>
            <a:picLocks noChangeAspect="1"/>
          </p:cNvPicPr>
          <p:nvPr/>
        </p:nvPicPr>
        <p:blipFill>
          <a:blip r:embed="rId2" cstate="print"/>
          <a:stretch>
            <a:fillRect/>
          </a:stretch>
        </p:blipFill>
        <p:spPr>
          <a:xfrm>
            <a:off x="1143000" y="152400"/>
            <a:ext cx="6400800" cy="6382667"/>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15000" y="762000"/>
            <a:ext cx="2895600" cy="5262979"/>
          </a:xfrm>
          <a:prstGeom prst="rect">
            <a:avLst/>
          </a:prstGeom>
          <a:noFill/>
        </p:spPr>
        <p:txBody>
          <a:bodyPr wrap="square" rtlCol="0">
            <a:spAutoFit/>
          </a:bodyPr>
          <a:lstStyle/>
          <a:p>
            <a:pPr algn="ctr"/>
            <a:r>
              <a:rPr lang="en-US" sz="2800" dirty="0" smtClean="0"/>
              <a:t>Faith was inspired by Tibetan </a:t>
            </a:r>
            <a:r>
              <a:rPr lang="en-US" sz="2800" dirty="0" err="1" smtClean="0"/>
              <a:t>Thankas</a:t>
            </a:r>
            <a:r>
              <a:rPr lang="en-US" sz="2800" dirty="0" smtClean="0"/>
              <a:t> that she observed in a gallery in Amsterdam. Here she gets the idea to include fabric frames on her work instead of traditional wood frames.</a:t>
            </a:r>
            <a:endParaRPr lang="en-US" sz="2800" dirty="0"/>
          </a:p>
        </p:txBody>
      </p:sp>
      <p:pic>
        <p:nvPicPr>
          <p:cNvPr id="3074" name="Picture 2" descr="http://www.spiritandflesh.com/tanka9-amitayus-yab-yum.jpg"/>
          <p:cNvPicPr>
            <a:picLocks noChangeAspect="1" noChangeArrowheads="1"/>
          </p:cNvPicPr>
          <p:nvPr/>
        </p:nvPicPr>
        <p:blipFill>
          <a:blip r:embed="rId2" cstate="print"/>
          <a:srcRect/>
          <a:stretch>
            <a:fillRect/>
          </a:stretch>
        </p:blipFill>
        <p:spPr bwMode="auto">
          <a:xfrm>
            <a:off x="609600" y="381000"/>
            <a:ext cx="4699000" cy="58674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ooving-high-faith-ringgold.jpg"/>
          <p:cNvPicPr>
            <a:picLocks noChangeAspect="1"/>
          </p:cNvPicPr>
          <p:nvPr/>
        </p:nvPicPr>
        <p:blipFill>
          <a:blip r:embed="rId2" cstate="print"/>
          <a:stretch>
            <a:fillRect/>
          </a:stretch>
        </p:blipFill>
        <p:spPr>
          <a:xfrm>
            <a:off x="552450" y="928687"/>
            <a:ext cx="8039100" cy="5000625"/>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umblr_l267nyD5yI1qzy9rqo1_500.jpg"/>
          <p:cNvPicPr>
            <a:picLocks noGrp="1" noChangeAspect="1"/>
          </p:cNvPicPr>
          <p:nvPr>
            <p:ph idx="1"/>
          </p:nvPr>
        </p:nvPicPr>
        <p:blipFill>
          <a:blip r:embed="rId2" cstate="print"/>
          <a:stretch>
            <a:fillRect/>
          </a:stretch>
        </p:blipFill>
        <p:spPr>
          <a:xfrm>
            <a:off x="304800" y="533400"/>
            <a:ext cx="5682983" cy="5410200"/>
          </a:xfrm>
        </p:spPr>
      </p:pic>
      <p:sp>
        <p:nvSpPr>
          <p:cNvPr id="6" name="TextBox 5"/>
          <p:cNvSpPr txBox="1"/>
          <p:nvPr/>
        </p:nvSpPr>
        <p:spPr>
          <a:xfrm>
            <a:off x="6096000" y="1219200"/>
            <a:ext cx="2819400" cy="3785652"/>
          </a:xfrm>
          <a:prstGeom prst="rect">
            <a:avLst/>
          </a:prstGeom>
          <a:noFill/>
        </p:spPr>
        <p:txBody>
          <a:bodyPr wrap="square" rtlCol="0">
            <a:spAutoFit/>
          </a:bodyPr>
          <a:lstStyle/>
          <a:p>
            <a:pPr algn="ctr"/>
            <a:r>
              <a:rPr lang="en-US" sz="2400" dirty="0" smtClean="0"/>
              <a:t>Ringgold would continue to highlight African American culture. Particularly putting African American women in a positive light and highlighting their accomplishments in her artwork.</a:t>
            </a:r>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0" y="1295400"/>
            <a:ext cx="4038600" cy="4524315"/>
          </a:xfrm>
          <a:prstGeom prst="rect">
            <a:avLst/>
          </a:prstGeom>
          <a:noFill/>
        </p:spPr>
        <p:txBody>
          <a:bodyPr wrap="square" rtlCol="0">
            <a:spAutoFit/>
          </a:bodyPr>
          <a:lstStyle/>
          <a:p>
            <a:pPr algn="ctr"/>
            <a:r>
              <a:rPr lang="en-US" sz="2400" dirty="0" smtClean="0"/>
              <a:t>Faith Ringgold was born October 8, 1930 in Harlem, New York. Faith’s mother was in fashion design so there were always a lot of sewing materials around the house. Faith suffered from asthma growing up and missed a fair amount of school. While staying at home with her mom she developed a love for doing art projects.</a:t>
            </a:r>
            <a:endParaRPr lang="en-US" sz="2400" dirty="0"/>
          </a:p>
        </p:txBody>
      </p:sp>
      <p:pic>
        <p:nvPicPr>
          <p:cNvPr id="4" name="Picture 2" descr="http://www.nyctourist.com/images/maps/map_hoods4.gif"/>
          <p:cNvPicPr>
            <a:picLocks noChangeAspect="1" noChangeArrowheads="1"/>
          </p:cNvPicPr>
          <p:nvPr/>
        </p:nvPicPr>
        <p:blipFill>
          <a:blip r:embed="rId2"/>
          <a:srcRect/>
          <a:stretch>
            <a:fillRect/>
          </a:stretch>
        </p:blipFill>
        <p:spPr bwMode="auto">
          <a:xfrm>
            <a:off x="914400" y="685800"/>
            <a:ext cx="2940925" cy="566693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8200" y="1371600"/>
            <a:ext cx="4267200" cy="4525963"/>
          </a:xfrm>
        </p:spPr>
        <p:txBody>
          <a:bodyPr>
            <a:normAutofit/>
          </a:bodyPr>
          <a:lstStyle/>
          <a:p>
            <a:pPr algn="ctr">
              <a:buNone/>
            </a:pPr>
            <a:r>
              <a:rPr lang="en-US" dirty="0" smtClean="0"/>
              <a:t>In 1991 Ringgold’s first children’s book is published. It wins many national awards and is themed off of her most famous story quilt, Tar Beach.</a:t>
            </a:r>
            <a:endParaRPr lang="en-US" dirty="0"/>
          </a:p>
        </p:txBody>
      </p:sp>
      <p:pic>
        <p:nvPicPr>
          <p:cNvPr id="6" name="Picture 5" descr="frgbk01l.jpg"/>
          <p:cNvPicPr>
            <a:picLocks noChangeAspect="1"/>
          </p:cNvPicPr>
          <p:nvPr/>
        </p:nvPicPr>
        <p:blipFill>
          <a:blip r:embed="rId2" cstate="print"/>
          <a:stretch>
            <a:fillRect/>
          </a:stretch>
        </p:blipFill>
        <p:spPr>
          <a:xfrm>
            <a:off x="304800" y="609600"/>
            <a:ext cx="4267200" cy="5565913"/>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6" name="Picture 4" descr="http://emuseum2.guggenheim.org/media/full/88.3620_ph_web.jpg"/>
          <p:cNvPicPr>
            <a:picLocks noChangeAspect="1" noChangeArrowheads="1"/>
          </p:cNvPicPr>
          <p:nvPr/>
        </p:nvPicPr>
        <p:blipFill>
          <a:blip r:embed="rId3" cstate="print"/>
          <a:srcRect/>
          <a:stretch>
            <a:fillRect/>
          </a:stretch>
        </p:blipFill>
        <p:spPr bwMode="auto">
          <a:xfrm>
            <a:off x="1600200" y="228600"/>
            <a:ext cx="5872843" cy="63246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525963"/>
          </a:xfrm>
        </p:spPr>
        <p:txBody>
          <a:bodyPr>
            <a:normAutofit fontScale="85000" lnSpcReduction="20000"/>
          </a:bodyPr>
          <a:lstStyle/>
          <a:p>
            <a:pPr algn="ctr">
              <a:buNone/>
            </a:pPr>
            <a:r>
              <a:rPr lang="en-US" dirty="0" smtClean="0"/>
              <a:t>Cassie Louise Lightfoot, eight years old in 1939, has a dream: to be free to go wherever she wants for the rest of her life. One night, up on "tar beach" --the rooftop of her family's Harlem apartment building--her dream comes true. The stars lift her up, and she flies over the city. She claims the buildings as her own--even the union building, so her father won't have to worry anymore about not being allowed to join just because his father was not a member. As Cassie learns, anyone can fly. "All you need is somewhere to go you can't get to any other way. The next thing you know, you're flying above the stars."</a:t>
            </a:r>
            <a:endParaRPr lang="en-US" dirty="0"/>
          </a:p>
        </p:txBody>
      </p:sp>
      <p:pic>
        <p:nvPicPr>
          <p:cNvPr id="16386" name="Picture 2" descr="Faith Ringgold">
            <a:hlinkClick r:id="rId2"/>
          </p:cNvPr>
          <p:cNvPicPr>
            <a:picLocks noChangeAspect="1" noChangeArrowheads="1"/>
          </p:cNvPicPr>
          <p:nvPr/>
        </p:nvPicPr>
        <p:blipFill>
          <a:blip r:embed="rId3" cstate="print"/>
          <a:srcRect/>
          <a:stretch>
            <a:fillRect/>
          </a:stretch>
        </p:blipFill>
        <p:spPr bwMode="auto">
          <a:xfrm>
            <a:off x="5133624" y="304800"/>
            <a:ext cx="2257776" cy="15240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4267200" cy="1782763"/>
          </a:xfrm>
        </p:spPr>
        <p:txBody>
          <a:bodyPr>
            <a:noAutofit/>
          </a:bodyPr>
          <a:lstStyle/>
          <a:p>
            <a:pPr algn="ctr">
              <a:buNone/>
            </a:pPr>
            <a:r>
              <a:rPr lang="en-US" sz="2400" dirty="0" smtClean="0"/>
              <a:t>In 1992 she publishes her next children’s book, Aunt Harriet’s Underground Railroad in the Sky and she releases her French series of story quilts.</a:t>
            </a:r>
            <a:endParaRPr lang="en-US" sz="2400" dirty="0"/>
          </a:p>
        </p:txBody>
      </p:sp>
      <p:pic>
        <p:nvPicPr>
          <p:cNvPr id="4" name="Picture 3" descr="frgbk02l.jpg"/>
          <p:cNvPicPr>
            <a:picLocks noChangeAspect="1"/>
          </p:cNvPicPr>
          <p:nvPr/>
        </p:nvPicPr>
        <p:blipFill>
          <a:blip r:embed="rId2" cstate="print"/>
          <a:stretch>
            <a:fillRect/>
          </a:stretch>
        </p:blipFill>
        <p:spPr>
          <a:xfrm>
            <a:off x="5334000" y="762000"/>
            <a:ext cx="3176588" cy="4098823"/>
          </a:xfrm>
          <a:prstGeom prst="rect">
            <a:avLst/>
          </a:prstGeom>
        </p:spPr>
      </p:pic>
      <p:pic>
        <p:nvPicPr>
          <p:cNvPr id="5" name="Picture 4" descr="Faith-Ringgold-Dancing-At-The-Louvre-25737.jpg"/>
          <p:cNvPicPr>
            <a:picLocks noChangeAspect="1"/>
          </p:cNvPicPr>
          <p:nvPr/>
        </p:nvPicPr>
        <p:blipFill>
          <a:blip r:embed="rId3" cstate="print"/>
          <a:stretch>
            <a:fillRect/>
          </a:stretch>
        </p:blipFill>
        <p:spPr>
          <a:xfrm>
            <a:off x="762000" y="2514600"/>
            <a:ext cx="3962400" cy="3744468"/>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4800600"/>
            <a:ext cx="8382000" cy="1200329"/>
          </a:xfrm>
          <a:prstGeom prst="rect">
            <a:avLst/>
          </a:prstGeom>
          <a:noFill/>
        </p:spPr>
        <p:txBody>
          <a:bodyPr wrap="square" rtlCol="0">
            <a:spAutoFit/>
          </a:bodyPr>
          <a:lstStyle/>
          <a:p>
            <a:pPr algn="ctr"/>
            <a:r>
              <a:rPr lang="en-US" sz="3600" dirty="0" smtClean="0"/>
              <a:t>Ringgold continues today to create art and publish children’s books.</a:t>
            </a:r>
            <a:endParaRPr lang="en-US" sz="3600" dirty="0"/>
          </a:p>
        </p:txBody>
      </p:sp>
      <p:pic>
        <p:nvPicPr>
          <p:cNvPr id="5" name="Picture 4" descr="61uPlR1Tl2L__SL110_.jpg"/>
          <p:cNvPicPr>
            <a:picLocks noChangeAspect="1"/>
          </p:cNvPicPr>
          <p:nvPr/>
        </p:nvPicPr>
        <p:blipFill>
          <a:blip r:embed="rId2" cstate="print"/>
          <a:stretch>
            <a:fillRect/>
          </a:stretch>
        </p:blipFill>
        <p:spPr>
          <a:xfrm>
            <a:off x="609600" y="533400"/>
            <a:ext cx="1316181" cy="1523999"/>
          </a:xfrm>
          <a:prstGeom prst="rect">
            <a:avLst/>
          </a:prstGeom>
        </p:spPr>
      </p:pic>
      <p:pic>
        <p:nvPicPr>
          <p:cNvPr id="6" name="Picture 5" descr="book-threewitches.jpg"/>
          <p:cNvPicPr>
            <a:picLocks noChangeAspect="1"/>
          </p:cNvPicPr>
          <p:nvPr/>
        </p:nvPicPr>
        <p:blipFill>
          <a:blip r:embed="rId3" cstate="print"/>
          <a:stretch>
            <a:fillRect/>
          </a:stretch>
        </p:blipFill>
        <p:spPr>
          <a:xfrm>
            <a:off x="7239000" y="2819400"/>
            <a:ext cx="1333500" cy="1619250"/>
          </a:xfrm>
          <a:prstGeom prst="rect">
            <a:avLst/>
          </a:prstGeom>
        </p:spPr>
      </p:pic>
      <p:pic>
        <p:nvPicPr>
          <p:cNvPr id="7" name="Picture 6" descr="frgbk09l.jpg"/>
          <p:cNvPicPr>
            <a:picLocks noChangeAspect="1"/>
          </p:cNvPicPr>
          <p:nvPr/>
        </p:nvPicPr>
        <p:blipFill>
          <a:blip r:embed="rId4" cstate="print"/>
          <a:stretch>
            <a:fillRect/>
          </a:stretch>
        </p:blipFill>
        <p:spPr>
          <a:xfrm>
            <a:off x="2133600" y="1981200"/>
            <a:ext cx="2771775" cy="2363303"/>
          </a:xfrm>
          <a:prstGeom prst="rect">
            <a:avLst/>
          </a:prstGeom>
        </p:spPr>
      </p:pic>
      <p:pic>
        <p:nvPicPr>
          <p:cNvPr id="8" name="Picture 7" descr="students104_2.jpg"/>
          <p:cNvPicPr>
            <a:picLocks noChangeAspect="1"/>
          </p:cNvPicPr>
          <p:nvPr/>
        </p:nvPicPr>
        <p:blipFill>
          <a:blip r:embed="rId5" cstate="print"/>
          <a:stretch>
            <a:fillRect/>
          </a:stretch>
        </p:blipFill>
        <p:spPr>
          <a:xfrm>
            <a:off x="5334000" y="685800"/>
            <a:ext cx="1562100" cy="200025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29200"/>
            <a:ext cx="8229600" cy="1096963"/>
          </a:xfrm>
        </p:spPr>
        <p:txBody>
          <a:bodyPr/>
          <a:lstStyle/>
          <a:p>
            <a:pPr algn="ctr">
              <a:buNone/>
            </a:pPr>
            <a:r>
              <a:rPr lang="en-US" dirty="0" smtClean="0"/>
              <a:t>Ringgold also supplements her income by touring as an inspirational speaker.</a:t>
            </a:r>
            <a:endParaRPr lang="en-US" dirty="0"/>
          </a:p>
        </p:txBody>
      </p:sp>
      <p:pic>
        <p:nvPicPr>
          <p:cNvPr id="4" name="Picture 3" descr="Faith_Ringgold_photo.jpg"/>
          <p:cNvPicPr>
            <a:picLocks noChangeAspect="1"/>
          </p:cNvPicPr>
          <p:nvPr/>
        </p:nvPicPr>
        <p:blipFill>
          <a:blip r:embed="rId2" cstate="print"/>
          <a:stretch>
            <a:fillRect/>
          </a:stretch>
        </p:blipFill>
        <p:spPr>
          <a:xfrm>
            <a:off x="457200" y="533400"/>
            <a:ext cx="4102100" cy="4102100"/>
          </a:xfrm>
          <a:prstGeom prst="rect">
            <a:avLst/>
          </a:prstGeom>
        </p:spPr>
      </p:pic>
      <p:pic>
        <p:nvPicPr>
          <p:cNvPr id="5" name="Picture 4" descr="artists19.jpg"/>
          <p:cNvPicPr>
            <a:picLocks noChangeAspect="1"/>
          </p:cNvPicPr>
          <p:nvPr/>
        </p:nvPicPr>
        <p:blipFill>
          <a:blip r:embed="rId3" cstate="print"/>
          <a:stretch>
            <a:fillRect/>
          </a:stretch>
        </p:blipFill>
        <p:spPr>
          <a:xfrm>
            <a:off x="5105400" y="304800"/>
            <a:ext cx="3061716" cy="4613895"/>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228600"/>
            <a:ext cx="649754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Weaving Terminology</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4098" name="Picture 2" descr="http://t3.gstatic.com/images?q=tbn:ANd9GcQZlg9q8Jrf1vddevsHJA22j_9lCDQMHxi-SfBP_DEh9LIJ3MKHGvW-p47-VA"/>
          <p:cNvPicPr>
            <a:picLocks noChangeAspect="1" noChangeArrowheads="1"/>
          </p:cNvPicPr>
          <p:nvPr/>
        </p:nvPicPr>
        <p:blipFill>
          <a:blip r:embed="rId2"/>
          <a:srcRect/>
          <a:stretch>
            <a:fillRect/>
          </a:stretch>
        </p:blipFill>
        <p:spPr bwMode="auto">
          <a:xfrm>
            <a:off x="1600200" y="1219200"/>
            <a:ext cx="5257800" cy="3958578"/>
          </a:xfrm>
          <a:prstGeom prst="rect">
            <a:avLst/>
          </a:prstGeom>
          <a:noFill/>
        </p:spPr>
      </p:pic>
      <p:sp>
        <p:nvSpPr>
          <p:cNvPr id="4" name="TextBox 3"/>
          <p:cNvSpPr txBox="1"/>
          <p:nvPr/>
        </p:nvSpPr>
        <p:spPr>
          <a:xfrm>
            <a:off x="457200" y="5410200"/>
            <a:ext cx="7239000" cy="1200329"/>
          </a:xfrm>
          <a:prstGeom prst="rect">
            <a:avLst/>
          </a:prstGeom>
          <a:noFill/>
        </p:spPr>
        <p:txBody>
          <a:bodyPr wrap="square" rtlCol="0">
            <a:spAutoFit/>
          </a:bodyPr>
          <a:lstStyle/>
          <a:p>
            <a:pPr algn="ctr"/>
            <a:r>
              <a:rPr lang="en-US" sz="3600" dirty="0" smtClean="0"/>
              <a:t>Weaving – Weaving is the process of interlacing two sets of threads. </a:t>
            </a:r>
            <a:endParaRPr lang="en-US" sz="36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305800" cy="646331"/>
          </a:xfrm>
          <a:prstGeom prst="rect">
            <a:avLst/>
          </a:prstGeom>
          <a:noFill/>
        </p:spPr>
        <p:txBody>
          <a:bodyPr wrap="square" rtlCol="0">
            <a:spAutoFit/>
          </a:bodyPr>
          <a:lstStyle/>
          <a:p>
            <a:r>
              <a:rPr lang="en-US" sz="3600" dirty="0" smtClean="0"/>
              <a:t>Loom – The framework the weaving is on. </a:t>
            </a:r>
            <a:endParaRPr lang="en-US" sz="3600" dirty="0"/>
          </a:p>
        </p:txBody>
      </p:sp>
      <p:pic>
        <p:nvPicPr>
          <p:cNvPr id="3074" name="Picture 2" descr="http://www.pacificwoolandfiber.com/images/Looms/loom_t6.jpg"/>
          <p:cNvPicPr>
            <a:picLocks noChangeAspect="1" noChangeArrowheads="1"/>
          </p:cNvPicPr>
          <p:nvPr/>
        </p:nvPicPr>
        <p:blipFill>
          <a:blip r:embed="rId2"/>
          <a:srcRect/>
          <a:stretch>
            <a:fillRect/>
          </a:stretch>
        </p:blipFill>
        <p:spPr bwMode="auto">
          <a:xfrm>
            <a:off x="609600" y="1066800"/>
            <a:ext cx="2226116" cy="2438400"/>
          </a:xfrm>
          <a:prstGeom prst="rect">
            <a:avLst/>
          </a:prstGeom>
          <a:noFill/>
        </p:spPr>
      </p:pic>
      <p:pic>
        <p:nvPicPr>
          <p:cNvPr id="3076" name="Picture 4" descr="http://www.generalbaileyfarm.com/images/Weaving/Ashford/KnittersLoomLG.jpg"/>
          <p:cNvPicPr>
            <a:picLocks noChangeAspect="1" noChangeArrowheads="1"/>
          </p:cNvPicPr>
          <p:nvPr/>
        </p:nvPicPr>
        <p:blipFill>
          <a:blip r:embed="rId3"/>
          <a:srcRect/>
          <a:stretch>
            <a:fillRect/>
          </a:stretch>
        </p:blipFill>
        <p:spPr bwMode="auto">
          <a:xfrm>
            <a:off x="4953000" y="1143000"/>
            <a:ext cx="3349856" cy="1981200"/>
          </a:xfrm>
          <a:prstGeom prst="rect">
            <a:avLst/>
          </a:prstGeom>
          <a:noFill/>
        </p:spPr>
      </p:pic>
      <p:sp>
        <p:nvSpPr>
          <p:cNvPr id="5" name="TextBox 4"/>
          <p:cNvSpPr txBox="1"/>
          <p:nvPr/>
        </p:nvSpPr>
        <p:spPr>
          <a:xfrm>
            <a:off x="2971800" y="2667000"/>
            <a:ext cx="1524000" cy="954107"/>
          </a:xfrm>
          <a:prstGeom prst="rect">
            <a:avLst/>
          </a:prstGeom>
          <a:noFill/>
        </p:spPr>
        <p:txBody>
          <a:bodyPr wrap="square" rtlCol="0">
            <a:spAutoFit/>
          </a:bodyPr>
          <a:lstStyle/>
          <a:p>
            <a:pPr algn="ctr"/>
            <a:r>
              <a:rPr lang="en-US" sz="2800" dirty="0" smtClean="0"/>
              <a:t>Floor </a:t>
            </a:r>
          </a:p>
          <a:p>
            <a:pPr algn="ctr"/>
            <a:r>
              <a:rPr lang="en-US" sz="2800" dirty="0" smtClean="0"/>
              <a:t>Loom</a:t>
            </a:r>
            <a:endParaRPr lang="en-US" sz="2800" dirty="0"/>
          </a:p>
        </p:txBody>
      </p:sp>
      <p:sp>
        <p:nvSpPr>
          <p:cNvPr id="6" name="TextBox 5"/>
          <p:cNvSpPr txBox="1"/>
          <p:nvPr/>
        </p:nvSpPr>
        <p:spPr>
          <a:xfrm>
            <a:off x="4953000" y="3124200"/>
            <a:ext cx="3429000" cy="523220"/>
          </a:xfrm>
          <a:prstGeom prst="rect">
            <a:avLst/>
          </a:prstGeom>
          <a:noFill/>
        </p:spPr>
        <p:txBody>
          <a:bodyPr wrap="square" rtlCol="0">
            <a:spAutoFit/>
          </a:bodyPr>
          <a:lstStyle/>
          <a:p>
            <a:pPr algn="ctr"/>
            <a:r>
              <a:rPr lang="en-US" sz="2800" dirty="0" smtClean="0"/>
              <a:t>Table top loom</a:t>
            </a:r>
            <a:endParaRPr lang="en-US" sz="2800" dirty="0"/>
          </a:p>
        </p:txBody>
      </p:sp>
      <p:pic>
        <p:nvPicPr>
          <p:cNvPr id="3078" name="Picture 6" descr="http://intepid.com/res/766.jpg"/>
          <p:cNvPicPr>
            <a:picLocks noChangeAspect="1" noChangeArrowheads="1"/>
          </p:cNvPicPr>
          <p:nvPr/>
        </p:nvPicPr>
        <p:blipFill>
          <a:blip r:embed="rId4"/>
          <a:srcRect/>
          <a:stretch>
            <a:fillRect/>
          </a:stretch>
        </p:blipFill>
        <p:spPr bwMode="auto">
          <a:xfrm>
            <a:off x="457200" y="3733800"/>
            <a:ext cx="3043123" cy="2971800"/>
          </a:xfrm>
          <a:prstGeom prst="rect">
            <a:avLst/>
          </a:prstGeom>
          <a:noFill/>
        </p:spPr>
      </p:pic>
      <p:pic>
        <p:nvPicPr>
          <p:cNvPr id="3080" name="Picture 8" descr="http://www.schachtspindle.com/our_products/specialty%20looms/mini_loom/mini_loom.jpg"/>
          <p:cNvPicPr>
            <a:picLocks noChangeAspect="1" noChangeArrowheads="1"/>
          </p:cNvPicPr>
          <p:nvPr/>
        </p:nvPicPr>
        <p:blipFill>
          <a:blip r:embed="rId5"/>
          <a:srcRect/>
          <a:stretch>
            <a:fillRect/>
          </a:stretch>
        </p:blipFill>
        <p:spPr bwMode="auto">
          <a:xfrm>
            <a:off x="3962400" y="3962400"/>
            <a:ext cx="2126488" cy="1752600"/>
          </a:xfrm>
          <a:prstGeom prst="rect">
            <a:avLst/>
          </a:prstGeom>
          <a:noFill/>
        </p:spPr>
      </p:pic>
      <p:sp>
        <p:nvSpPr>
          <p:cNvPr id="9" name="TextBox 8"/>
          <p:cNvSpPr txBox="1"/>
          <p:nvPr/>
        </p:nvSpPr>
        <p:spPr>
          <a:xfrm>
            <a:off x="3810000" y="5791200"/>
            <a:ext cx="2362200" cy="523220"/>
          </a:xfrm>
          <a:prstGeom prst="rect">
            <a:avLst/>
          </a:prstGeom>
          <a:noFill/>
        </p:spPr>
        <p:txBody>
          <a:bodyPr wrap="square" rtlCol="0">
            <a:spAutoFit/>
          </a:bodyPr>
          <a:lstStyle/>
          <a:p>
            <a:pPr algn="ctr"/>
            <a:r>
              <a:rPr lang="en-US" sz="2800" dirty="0" smtClean="0"/>
              <a:t>Mini loom</a:t>
            </a:r>
            <a:endParaRPr lang="en-US" sz="2800" dirty="0"/>
          </a:p>
        </p:txBody>
      </p:sp>
      <p:pic>
        <p:nvPicPr>
          <p:cNvPr id="3082" name="Picture 10" descr="http://3.bp.blogspot.com/_qiE0xMbhO4U/S6-fIqPvduI/AAAAAAAAAPM/lxRQfj95ay0/s1600/100_3806.JPG"/>
          <p:cNvPicPr>
            <a:picLocks noChangeAspect="1" noChangeArrowheads="1"/>
          </p:cNvPicPr>
          <p:nvPr/>
        </p:nvPicPr>
        <p:blipFill>
          <a:blip r:embed="rId6" cstate="print"/>
          <a:srcRect/>
          <a:stretch>
            <a:fillRect/>
          </a:stretch>
        </p:blipFill>
        <p:spPr bwMode="auto">
          <a:xfrm>
            <a:off x="6248400" y="3886200"/>
            <a:ext cx="2438400" cy="1828800"/>
          </a:xfrm>
          <a:prstGeom prst="rect">
            <a:avLst/>
          </a:prstGeom>
          <a:noFill/>
        </p:spPr>
      </p:pic>
      <p:sp>
        <p:nvSpPr>
          <p:cNvPr id="11" name="TextBox 10"/>
          <p:cNvSpPr txBox="1"/>
          <p:nvPr/>
        </p:nvSpPr>
        <p:spPr>
          <a:xfrm>
            <a:off x="6324600" y="5791200"/>
            <a:ext cx="2362200" cy="523220"/>
          </a:xfrm>
          <a:prstGeom prst="rect">
            <a:avLst/>
          </a:prstGeom>
          <a:noFill/>
        </p:spPr>
        <p:txBody>
          <a:bodyPr wrap="square" rtlCol="0">
            <a:spAutoFit/>
          </a:bodyPr>
          <a:lstStyle/>
          <a:p>
            <a:pPr algn="ctr"/>
            <a:r>
              <a:rPr lang="en-US" sz="2800" dirty="0" smtClean="0"/>
              <a:t>Straw loom</a:t>
            </a:r>
            <a:endParaRPr lang="en-US" sz="2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29200" y="5105400"/>
            <a:ext cx="3429000" cy="954107"/>
          </a:xfrm>
          <a:prstGeom prst="rect">
            <a:avLst/>
          </a:prstGeom>
          <a:noFill/>
        </p:spPr>
        <p:txBody>
          <a:bodyPr wrap="square" rtlCol="0">
            <a:spAutoFit/>
          </a:bodyPr>
          <a:lstStyle/>
          <a:p>
            <a:pPr algn="ctr"/>
            <a:r>
              <a:rPr lang="en-US" sz="2800" dirty="0" smtClean="0"/>
              <a:t>Weft – The string you weave with</a:t>
            </a:r>
            <a:r>
              <a:rPr lang="en-US" dirty="0" smtClean="0"/>
              <a:t>.</a:t>
            </a:r>
            <a:endParaRPr lang="en-US" dirty="0"/>
          </a:p>
        </p:txBody>
      </p:sp>
      <p:sp>
        <p:nvSpPr>
          <p:cNvPr id="3" name="TextBox 2"/>
          <p:cNvSpPr txBox="1"/>
          <p:nvPr/>
        </p:nvSpPr>
        <p:spPr>
          <a:xfrm>
            <a:off x="533400" y="5105400"/>
            <a:ext cx="4191000" cy="1200329"/>
          </a:xfrm>
          <a:prstGeom prst="rect">
            <a:avLst/>
          </a:prstGeom>
          <a:noFill/>
        </p:spPr>
        <p:txBody>
          <a:bodyPr wrap="square" rtlCol="0">
            <a:spAutoFit/>
          </a:bodyPr>
          <a:lstStyle/>
          <a:p>
            <a:pPr algn="ctr"/>
            <a:r>
              <a:rPr lang="en-US" sz="2400" dirty="0" smtClean="0"/>
              <a:t>Warp – The strings that are on the loom and support the weaving.</a:t>
            </a:r>
            <a:endParaRPr lang="en-US" sz="2400" dirty="0"/>
          </a:p>
        </p:txBody>
      </p:sp>
      <p:pic>
        <p:nvPicPr>
          <p:cNvPr id="2050" name="Picture 2" descr="http://www.navajo-arts.com/ebay/images/weft-count.jpg"/>
          <p:cNvPicPr>
            <a:picLocks noChangeAspect="1" noChangeArrowheads="1"/>
          </p:cNvPicPr>
          <p:nvPr/>
        </p:nvPicPr>
        <p:blipFill>
          <a:blip r:embed="rId2"/>
          <a:srcRect/>
          <a:stretch>
            <a:fillRect/>
          </a:stretch>
        </p:blipFill>
        <p:spPr bwMode="auto">
          <a:xfrm>
            <a:off x="304800" y="685800"/>
            <a:ext cx="8433069" cy="3984625"/>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1600" y="2895600"/>
            <a:ext cx="3581400" cy="1200329"/>
          </a:xfrm>
          <a:prstGeom prst="rect">
            <a:avLst/>
          </a:prstGeom>
          <a:noFill/>
        </p:spPr>
        <p:txBody>
          <a:bodyPr wrap="square" rtlCol="0">
            <a:spAutoFit/>
          </a:bodyPr>
          <a:lstStyle/>
          <a:p>
            <a:pPr algn="ctr"/>
            <a:r>
              <a:rPr lang="en-US" sz="2400" dirty="0" smtClean="0"/>
              <a:t>Shuttle – A tool used to guide the weft through the warps.</a:t>
            </a:r>
            <a:endParaRPr lang="en-US" sz="2400" dirty="0"/>
          </a:p>
        </p:txBody>
      </p:sp>
      <p:pic>
        <p:nvPicPr>
          <p:cNvPr id="1028" name="Picture 4" descr="http://www.local-guru.net/things/weaving_shuttle/weaving_shuttle.jpg"/>
          <p:cNvPicPr>
            <a:picLocks noChangeAspect="1" noChangeArrowheads="1"/>
          </p:cNvPicPr>
          <p:nvPr/>
        </p:nvPicPr>
        <p:blipFill>
          <a:blip r:embed="rId2"/>
          <a:srcRect/>
          <a:stretch>
            <a:fillRect/>
          </a:stretch>
        </p:blipFill>
        <p:spPr bwMode="auto">
          <a:xfrm>
            <a:off x="609600" y="457200"/>
            <a:ext cx="4061386" cy="2795588"/>
          </a:xfrm>
          <a:prstGeom prst="rect">
            <a:avLst/>
          </a:prstGeom>
          <a:noFill/>
        </p:spPr>
      </p:pic>
      <p:pic>
        <p:nvPicPr>
          <p:cNvPr id="1030" name="Picture 6" descr="http://www.margaretboozer.com/images/DCAC/Space%20of%20Change/Jay%20and%20Wendy/weaving%20shuttle.jpg"/>
          <p:cNvPicPr>
            <a:picLocks noChangeAspect="1" noChangeArrowheads="1"/>
          </p:cNvPicPr>
          <p:nvPr/>
        </p:nvPicPr>
        <p:blipFill>
          <a:blip r:embed="rId3"/>
          <a:srcRect/>
          <a:stretch>
            <a:fillRect/>
          </a:stretch>
        </p:blipFill>
        <p:spPr bwMode="auto">
          <a:xfrm>
            <a:off x="609600" y="3429000"/>
            <a:ext cx="4114800" cy="30861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953000"/>
            <a:ext cx="8229600" cy="1325563"/>
          </a:xfrm>
        </p:spPr>
        <p:txBody>
          <a:bodyPr/>
          <a:lstStyle/>
          <a:p>
            <a:pPr algn="ctr">
              <a:buNone/>
            </a:pPr>
            <a:r>
              <a:rPr lang="en-US" dirty="0" smtClean="0"/>
              <a:t>Faith attended City College in New York City and receives a BS in Fine Art and Education.</a:t>
            </a:r>
            <a:endParaRPr lang="en-US" dirty="0"/>
          </a:p>
        </p:txBody>
      </p:sp>
      <p:pic>
        <p:nvPicPr>
          <p:cNvPr id="18434" name="Picture 2" descr="http://www.horvitzlab.com/City_College%20photo.jpg"/>
          <p:cNvPicPr>
            <a:picLocks noChangeAspect="1" noChangeArrowheads="1"/>
          </p:cNvPicPr>
          <p:nvPr/>
        </p:nvPicPr>
        <p:blipFill>
          <a:blip r:embed="rId2" cstate="print"/>
          <a:srcRect/>
          <a:stretch>
            <a:fillRect/>
          </a:stretch>
        </p:blipFill>
        <p:spPr bwMode="auto">
          <a:xfrm>
            <a:off x="990600" y="457200"/>
            <a:ext cx="6404477" cy="43434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2362200"/>
            <a:ext cx="4800600" cy="1938992"/>
          </a:xfrm>
          <a:prstGeom prst="rect">
            <a:avLst/>
          </a:prstGeom>
          <a:noFill/>
        </p:spPr>
        <p:txBody>
          <a:bodyPr wrap="square" rtlCol="0">
            <a:spAutoFit/>
          </a:bodyPr>
          <a:lstStyle/>
          <a:p>
            <a:pPr algn="ctr"/>
            <a:endParaRPr lang="en-US" sz="2400" dirty="0" smtClean="0"/>
          </a:p>
          <a:p>
            <a:pPr algn="ctr"/>
            <a:r>
              <a:rPr lang="en-US" sz="2400" dirty="0" smtClean="0"/>
              <a:t>Beat the Weaving – Pushing the weft threads into place with a rigid tool. (A fork or hair pick works very well)</a:t>
            </a:r>
          </a:p>
          <a:p>
            <a:pPr algn="ctr"/>
            <a:endParaRPr lang="en-US" sz="2400" dirty="0" smtClean="0"/>
          </a:p>
        </p:txBody>
      </p:sp>
      <p:pic>
        <p:nvPicPr>
          <p:cNvPr id="48130" name="Picture 2" descr="http://t0.gstatic.com/images?q=tbn:ANd9GcT-aLo9s3UkBymuUbCsco4FQhz-27XQpQy-42Z1ui0EMuRnOfa94A"/>
          <p:cNvPicPr>
            <a:picLocks noChangeAspect="1" noChangeArrowheads="1"/>
          </p:cNvPicPr>
          <p:nvPr/>
        </p:nvPicPr>
        <p:blipFill>
          <a:blip r:embed="rId2"/>
          <a:srcRect/>
          <a:stretch>
            <a:fillRect/>
          </a:stretch>
        </p:blipFill>
        <p:spPr bwMode="auto">
          <a:xfrm>
            <a:off x="533400" y="4495800"/>
            <a:ext cx="2971800" cy="1981202"/>
          </a:xfrm>
          <a:prstGeom prst="rect">
            <a:avLst/>
          </a:prstGeom>
          <a:noFill/>
        </p:spPr>
      </p:pic>
      <p:pic>
        <p:nvPicPr>
          <p:cNvPr id="48132" name="Picture 4" descr="http://4.bp.blogspot.com/-akZl_8a_77g/Tmx0LAT84LI/AAAAAAAAF-Y/D94wTXtA5P8/s200/P1030785.JPG"/>
          <p:cNvPicPr>
            <a:picLocks noChangeAspect="1" noChangeArrowheads="1"/>
          </p:cNvPicPr>
          <p:nvPr/>
        </p:nvPicPr>
        <p:blipFill>
          <a:blip r:embed="rId3"/>
          <a:srcRect/>
          <a:stretch>
            <a:fillRect/>
          </a:stretch>
        </p:blipFill>
        <p:spPr bwMode="auto">
          <a:xfrm>
            <a:off x="685800" y="228600"/>
            <a:ext cx="1724025" cy="1905000"/>
          </a:xfrm>
          <a:prstGeom prst="rect">
            <a:avLst/>
          </a:prstGeom>
          <a:noFill/>
        </p:spPr>
      </p:pic>
      <p:sp>
        <p:nvSpPr>
          <p:cNvPr id="5" name="Rectangle 4"/>
          <p:cNvSpPr/>
          <p:nvPr/>
        </p:nvSpPr>
        <p:spPr>
          <a:xfrm>
            <a:off x="2743200" y="533400"/>
            <a:ext cx="4572000" cy="830997"/>
          </a:xfrm>
          <a:prstGeom prst="rect">
            <a:avLst/>
          </a:prstGeom>
        </p:spPr>
        <p:txBody>
          <a:bodyPr>
            <a:spAutoFit/>
          </a:bodyPr>
          <a:lstStyle/>
          <a:p>
            <a:pPr algn="ctr"/>
            <a:r>
              <a:rPr lang="en-US" sz="2400" dirty="0" smtClean="0"/>
              <a:t>Selvedge – The very outside warp edge of the woven fabric.</a:t>
            </a:r>
          </a:p>
        </p:txBody>
      </p:sp>
      <p:sp>
        <p:nvSpPr>
          <p:cNvPr id="6" name="Rectangle 5"/>
          <p:cNvSpPr/>
          <p:nvPr/>
        </p:nvSpPr>
        <p:spPr>
          <a:xfrm>
            <a:off x="3733800" y="4800600"/>
            <a:ext cx="4800600" cy="1384995"/>
          </a:xfrm>
          <a:prstGeom prst="rect">
            <a:avLst/>
          </a:prstGeom>
        </p:spPr>
        <p:txBody>
          <a:bodyPr wrap="square">
            <a:spAutoFit/>
          </a:bodyPr>
          <a:lstStyle/>
          <a:p>
            <a:pPr algn="ctr"/>
            <a:r>
              <a:rPr lang="en-US" sz="2800" dirty="0" smtClean="0"/>
              <a:t>Shed – The space between raised and lowered warps for the weft to pass through.</a:t>
            </a:r>
            <a:endParaRPr lang="en-US" sz="2800" dirty="0"/>
          </a:p>
        </p:txBody>
      </p:sp>
      <p:pic>
        <p:nvPicPr>
          <p:cNvPr id="48134" name="Picture 6" descr="http://2.bp.blogspot.com/-jDPMlS3_0Bo/Tm2RhJytgVI/AAAAAAAABbE/IXUz8Tq-GvM/s320/wal3.jpg"/>
          <p:cNvPicPr>
            <a:picLocks noChangeAspect="1" noChangeArrowheads="1"/>
          </p:cNvPicPr>
          <p:nvPr/>
        </p:nvPicPr>
        <p:blipFill>
          <a:blip r:embed="rId4"/>
          <a:srcRect/>
          <a:stretch>
            <a:fillRect/>
          </a:stretch>
        </p:blipFill>
        <p:spPr bwMode="auto">
          <a:xfrm>
            <a:off x="5638800" y="1981200"/>
            <a:ext cx="3048000" cy="2400301"/>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228600"/>
            <a:ext cx="6019800"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Types of Weaves</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Rectangle 2"/>
          <p:cNvSpPr/>
          <p:nvPr/>
        </p:nvSpPr>
        <p:spPr>
          <a:xfrm>
            <a:off x="1219200" y="1447800"/>
            <a:ext cx="6096000" cy="584775"/>
          </a:xfrm>
          <a:prstGeom prst="rect">
            <a:avLst/>
          </a:prstGeom>
        </p:spPr>
        <p:txBody>
          <a:bodyPr wrap="square">
            <a:spAutoFit/>
          </a:bodyPr>
          <a:lstStyle/>
          <a:p>
            <a:pPr algn="ctr"/>
            <a:r>
              <a:rPr lang="en-US" sz="3200" dirty="0" smtClean="0"/>
              <a:t>Plain Weave – Over / Under</a:t>
            </a:r>
          </a:p>
        </p:txBody>
      </p:sp>
      <p:pic>
        <p:nvPicPr>
          <p:cNvPr id="47106" name="Picture 2" descr="http://www.wovenwire.co.uk/plainweavemesh.gif"/>
          <p:cNvPicPr>
            <a:picLocks noChangeAspect="1" noChangeArrowheads="1"/>
          </p:cNvPicPr>
          <p:nvPr/>
        </p:nvPicPr>
        <p:blipFill>
          <a:blip r:embed="rId2"/>
          <a:srcRect/>
          <a:stretch>
            <a:fillRect/>
          </a:stretch>
        </p:blipFill>
        <p:spPr bwMode="auto">
          <a:xfrm>
            <a:off x="304800" y="1143000"/>
            <a:ext cx="1371600" cy="1294598"/>
          </a:xfrm>
          <a:prstGeom prst="rect">
            <a:avLst/>
          </a:prstGeom>
          <a:noFill/>
        </p:spPr>
      </p:pic>
      <p:sp>
        <p:nvSpPr>
          <p:cNvPr id="5" name="Rectangle 4"/>
          <p:cNvSpPr/>
          <p:nvPr/>
        </p:nvSpPr>
        <p:spPr>
          <a:xfrm>
            <a:off x="152400" y="2667000"/>
            <a:ext cx="6096000" cy="584775"/>
          </a:xfrm>
          <a:prstGeom prst="rect">
            <a:avLst/>
          </a:prstGeom>
        </p:spPr>
        <p:txBody>
          <a:bodyPr wrap="square">
            <a:spAutoFit/>
          </a:bodyPr>
          <a:lstStyle/>
          <a:p>
            <a:pPr algn="ctr"/>
            <a:r>
              <a:rPr lang="en-US" sz="3200" dirty="0" smtClean="0"/>
              <a:t>Basket Weave – Over 2 / Under 2</a:t>
            </a:r>
          </a:p>
        </p:txBody>
      </p:sp>
      <p:pic>
        <p:nvPicPr>
          <p:cNvPr id="47108" name="Picture 4" descr="http://www.princetonol.com/groups/iad/lessons/middle/weave_files/image005.jpg"/>
          <p:cNvPicPr>
            <a:picLocks noChangeAspect="1" noChangeArrowheads="1"/>
          </p:cNvPicPr>
          <p:nvPr/>
        </p:nvPicPr>
        <p:blipFill>
          <a:blip r:embed="rId3"/>
          <a:srcRect/>
          <a:stretch>
            <a:fillRect/>
          </a:stretch>
        </p:blipFill>
        <p:spPr bwMode="auto">
          <a:xfrm>
            <a:off x="6172200" y="2362200"/>
            <a:ext cx="2514600" cy="1283706"/>
          </a:xfrm>
          <a:prstGeom prst="rect">
            <a:avLst/>
          </a:prstGeom>
          <a:noFill/>
        </p:spPr>
      </p:pic>
      <p:sp>
        <p:nvSpPr>
          <p:cNvPr id="7" name="Rectangle 6"/>
          <p:cNvSpPr/>
          <p:nvPr/>
        </p:nvSpPr>
        <p:spPr>
          <a:xfrm>
            <a:off x="1752600" y="4038600"/>
            <a:ext cx="6096000" cy="523220"/>
          </a:xfrm>
          <a:prstGeom prst="rect">
            <a:avLst/>
          </a:prstGeom>
        </p:spPr>
        <p:txBody>
          <a:bodyPr wrap="square">
            <a:spAutoFit/>
          </a:bodyPr>
          <a:lstStyle/>
          <a:p>
            <a:pPr algn="ctr"/>
            <a:r>
              <a:rPr lang="en-US" sz="2800" dirty="0" err="1" smtClean="0"/>
              <a:t>Soumak</a:t>
            </a:r>
            <a:r>
              <a:rPr lang="en-US" sz="2800" dirty="0" smtClean="0"/>
              <a:t>– Weft wraps around the warps</a:t>
            </a:r>
          </a:p>
        </p:txBody>
      </p:sp>
      <p:pic>
        <p:nvPicPr>
          <p:cNvPr id="47110" name="Picture 6" descr="http://www.sheenacarpets.com/images/weave_flat2.jpg"/>
          <p:cNvPicPr>
            <a:picLocks noChangeAspect="1" noChangeArrowheads="1"/>
          </p:cNvPicPr>
          <p:nvPr/>
        </p:nvPicPr>
        <p:blipFill>
          <a:blip r:embed="rId4"/>
          <a:srcRect/>
          <a:stretch>
            <a:fillRect/>
          </a:stretch>
        </p:blipFill>
        <p:spPr bwMode="auto">
          <a:xfrm>
            <a:off x="304800" y="3581400"/>
            <a:ext cx="1428750" cy="1524001"/>
          </a:xfrm>
          <a:prstGeom prst="rect">
            <a:avLst/>
          </a:prstGeom>
          <a:noFill/>
        </p:spPr>
      </p:pic>
      <p:sp>
        <p:nvSpPr>
          <p:cNvPr id="9" name="Rectangle 8"/>
          <p:cNvSpPr/>
          <p:nvPr/>
        </p:nvSpPr>
        <p:spPr>
          <a:xfrm>
            <a:off x="533400" y="5410200"/>
            <a:ext cx="6096000" cy="954107"/>
          </a:xfrm>
          <a:prstGeom prst="rect">
            <a:avLst/>
          </a:prstGeom>
        </p:spPr>
        <p:txBody>
          <a:bodyPr wrap="square">
            <a:spAutoFit/>
          </a:bodyPr>
          <a:lstStyle/>
          <a:p>
            <a:pPr algn="ctr"/>
            <a:r>
              <a:rPr lang="en-US" sz="2800" dirty="0" err="1" smtClean="0"/>
              <a:t>Rya</a:t>
            </a:r>
            <a:r>
              <a:rPr lang="en-US" sz="2800" dirty="0" smtClean="0"/>
              <a:t>– Weft threads are cut and tied onto warps</a:t>
            </a:r>
          </a:p>
        </p:txBody>
      </p:sp>
      <p:pic>
        <p:nvPicPr>
          <p:cNvPr id="47112" name="Picture 8" descr="http://threesistersfolkartschool.files.wordpress.com/2009/05/ryacloseup5.jpg?w=280&amp;h=254"/>
          <p:cNvPicPr>
            <a:picLocks noChangeAspect="1" noChangeArrowheads="1"/>
          </p:cNvPicPr>
          <p:nvPr/>
        </p:nvPicPr>
        <p:blipFill>
          <a:blip r:embed="rId5"/>
          <a:srcRect/>
          <a:stretch>
            <a:fillRect/>
          </a:stretch>
        </p:blipFill>
        <p:spPr bwMode="auto">
          <a:xfrm>
            <a:off x="6858000" y="4876800"/>
            <a:ext cx="1752600" cy="1589859"/>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57200"/>
            <a:ext cx="7848600" cy="1077218"/>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Pattern – When lines, shapes or colors are repeated over and over again.</a:t>
            </a:r>
            <a:endParaRPr lang="en-US"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46082" name="Picture 2" descr="http://hexdome.com/weaving/triaxial/introduction/graphics/triaxial_weaving_04.jpg"/>
          <p:cNvPicPr>
            <a:picLocks noChangeAspect="1" noChangeArrowheads="1"/>
          </p:cNvPicPr>
          <p:nvPr/>
        </p:nvPicPr>
        <p:blipFill>
          <a:blip r:embed="rId2"/>
          <a:srcRect/>
          <a:stretch>
            <a:fillRect/>
          </a:stretch>
        </p:blipFill>
        <p:spPr bwMode="auto">
          <a:xfrm>
            <a:off x="1524000" y="1600200"/>
            <a:ext cx="5695950" cy="4886326"/>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228600"/>
            <a:ext cx="7848600" cy="58477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Other Types of Fiber Arts</a:t>
            </a:r>
            <a:endParaRPr lang="en-US"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Rectangle 2"/>
          <p:cNvSpPr/>
          <p:nvPr/>
        </p:nvSpPr>
        <p:spPr>
          <a:xfrm>
            <a:off x="990600" y="3581400"/>
            <a:ext cx="2514600" cy="58477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Knitting</a:t>
            </a:r>
            <a:endParaRPr lang="en-US"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45058" name="Picture 2" descr="http://crafterall.files.wordpress.com/2010/11/knitting_649.jpg"/>
          <p:cNvPicPr>
            <a:picLocks noChangeAspect="1" noChangeArrowheads="1"/>
          </p:cNvPicPr>
          <p:nvPr/>
        </p:nvPicPr>
        <p:blipFill>
          <a:blip r:embed="rId2"/>
          <a:srcRect/>
          <a:stretch>
            <a:fillRect/>
          </a:stretch>
        </p:blipFill>
        <p:spPr bwMode="auto">
          <a:xfrm>
            <a:off x="457200" y="914400"/>
            <a:ext cx="3665220" cy="2655957"/>
          </a:xfrm>
          <a:prstGeom prst="rect">
            <a:avLst/>
          </a:prstGeom>
          <a:noFill/>
        </p:spPr>
      </p:pic>
      <p:pic>
        <p:nvPicPr>
          <p:cNvPr id="45060" name="Picture 4" descr="http://www.freepatterns.com/img/content/crochet/F_Crocheting_Wool.jpg"/>
          <p:cNvPicPr>
            <a:picLocks noChangeAspect="1" noChangeArrowheads="1"/>
          </p:cNvPicPr>
          <p:nvPr/>
        </p:nvPicPr>
        <p:blipFill>
          <a:blip r:embed="rId3"/>
          <a:srcRect/>
          <a:stretch>
            <a:fillRect/>
          </a:stretch>
        </p:blipFill>
        <p:spPr bwMode="auto">
          <a:xfrm>
            <a:off x="4572000" y="914400"/>
            <a:ext cx="3238498" cy="2590800"/>
          </a:xfrm>
          <a:prstGeom prst="rect">
            <a:avLst/>
          </a:prstGeom>
          <a:noFill/>
        </p:spPr>
      </p:pic>
      <p:sp>
        <p:nvSpPr>
          <p:cNvPr id="6" name="Rectangle 5"/>
          <p:cNvSpPr/>
          <p:nvPr/>
        </p:nvSpPr>
        <p:spPr>
          <a:xfrm>
            <a:off x="5029200" y="3505200"/>
            <a:ext cx="2514600" cy="58477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Crocheting</a:t>
            </a:r>
            <a:endParaRPr lang="en-US"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45062" name="Picture 6" descr="http://www.craphound.com/images/macrameowlgallery.jpg"/>
          <p:cNvPicPr>
            <a:picLocks noChangeAspect="1" noChangeArrowheads="1"/>
          </p:cNvPicPr>
          <p:nvPr/>
        </p:nvPicPr>
        <p:blipFill>
          <a:blip r:embed="rId4"/>
          <a:srcRect/>
          <a:stretch>
            <a:fillRect/>
          </a:stretch>
        </p:blipFill>
        <p:spPr bwMode="auto">
          <a:xfrm>
            <a:off x="3352800" y="3886200"/>
            <a:ext cx="1609725" cy="2781300"/>
          </a:xfrm>
          <a:prstGeom prst="rect">
            <a:avLst/>
          </a:prstGeom>
          <a:noFill/>
        </p:spPr>
      </p:pic>
      <p:sp>
        <p:nvSpPr>
          <p:cNvPr id="8" name="Rectangle 7"/>
          <p:cNvSpPr/>
          <p:nvPr/>
        </p:nvSpPr>
        <p:spPr>
          <a:xfrm>
            <a:off x="4800600" y="5257800"/>
            <a:ext cx="2514600" cy="58477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Macrame</a:t>
            </a:r>
            <a:endParaRPr lang="en-US"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8200" y="838200"/>
            <a:ext cx="4038600" cy="5867400"/>
          </a:xfrm>
        </p:spPr>
        <p:txBody>
          <a:bodyPr>
            <a:normAutofit fontScale="85000" lnSpcReduction="10000"/>
          </a:bodyPr>
          <a:lstStyle/>
          <a:p>
            <a:pPr algn="ctr">
              <a:buNone/>
            </a:pPr>
            <a:r>
              <a:rPr lang="en-US" dirty="0" smtClean="0"/>
              <a:t>Faith takes a painting class in college and after critiquing a landscape painting that Ringgold did, her professor tells her that he doesn’t see where she would have a future in art. She goes on to say that when he said that, she knew she was going to be artist, just because he said she would never be good enough to be one.</a:t>
            </a:r>
            <a:endParaRPr lang="en-US" dirty="0"/>
          </a:p>
        </p:txBody>
      </p:sp>
      <p:pic>
        <p:nvPicPr>
          <p:cNvPr id="6146" name="Picture 2" descr="http://3.bp.blogspot.com/_28QnspuuHu8/RwqjzvH8XGI/AAAAAAAAADM/hi1m8MXYU9c/s400/faithflagshow.JPG">
            <a:hlinkClick r:id="rId2"/>
          </p:cNvPr>
          <p:cNvPicPr>
            <a:picLocks noChangeAspect="1" noChangeArrowheads="1"/>
          </p:cNvPicPr>
          <p:nvPr/>
        </p:nvPicPr>
        <p:blipFill>
          <a:blip r:embed="rId3" cstate="print"/>
          <a:srcRect/>
          <a:stretch>
            <a:fillRect/>
          </a:stretch>
        </p:blipFill>
        <p:spPr bwMode="auto">
          <a:xfrm>
            <a:off x="152400" y="533400"/>
            <a:ext cx="4343400" cy="599089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400"/>
            <a:ext cx="8229600" cy="1249363"/>
          </a:xfrm>
        </p:spPr>
        <p:txBody>
          <a:bodyPr/>
          <a:lstStyle/>
          <a:p>
            <a:pPr algn="ctr">
              <a:buNone/>
            </a:pPr>
            <a:r>
              <a:rPr lang="en-US" dirty="0" smtClean="0"/>
              <a:t>Upon graduation Faith begins teaching in the New York public school system.</a:t>
            </a:r>
            <a:endParaRPr lang="en-US" dirty="0"/>
          </a:p>
        </p:txBody>
      </p:sp>
      <p:pic>
        <p:nvPicPr>
          <p:cNvPr id="15364" name="Picture 4" descr="http://www.mtholyoke.edu/artmuseum/images/artmuseum_full/FamilyDay2-28-09-7.jpg"/>
          <p:cNvPicPr>
            <a:picLocks noChangeAspect="1" noChangeArrowheads="1"/>
          </p:cNvPicPr>
          <p:nvPr/>
        </p:nvPicPr>
        <p:blipFill>
          <a:blip r:embed="rId2" cstate="print"/>
          <a:srcRect/>
          <a:stretch>
            <a:fillRect/>
          </a:stretch>
        </p:blipFill>
        <p:spPr bwMode="auto">
          <a:xfrm>
            <a:off x="685800" y="990600"/>
            <a:ext cx="7924800" cy="408144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00" y="1066800"/>
            <a:ext cx="3962400" cy="4191000"/>
          </a:xfrm>
        </p:spPr>
        <p:txBody>
          <a:bodyPr>
            <a:normAutofit fontScale="92500" lnSpcReduction="10000"/>
          </a:bodyPr>
          <a:lstStyle/>
          <a:p>
            <a:pPr algn="ctr">
              <a:buNone/>
            </a:pPr>
            <a:r>
              <a:rPr lang="en-US" dirty="0" smtClean="0"/>
              <a:t>Faith spends her summers in Provincetown, Massachusetts rendering </a:t>
            </a:r>
            <a:r>
              <a:rPr lang="en-US" dirty="0"/>
              <a:t>oil paintings</a:t>
            </a:r>
          </a:p>
          <a:p>
            <a:pPr algn="ctr">
              <a:buNone/>
            </a:pPr>
            <a:r>
              <a:rPr lang="en-US" dirty="0"/>
              <a:t>of houses, landscapes, fishing boats, and the ocean.</a:t>
            </a:r>
          </a:p>
          <a:p>
            <a:endParaRPr lang="en-US" dirty="0"/>
          </a:p>
        </p:txBody>
      </p:sp>
      <p:pic>
        <p:nvPicPr>
          <p:cNvPr id="14338" name="Picture 2" descr="http://junomain.files.wordpress.com/2007/05/jl-federalist-papers.jpg"/>
          <p:cNvPicPr>
            <a:picLocks noChangeAspect="1" noChangeArrowheads="1"/>
          </p:cNvPicPr>
          <p:nvPr/>
        </p:nvPicPr>
        <p:blipFill>
          <a:blip r:embed="rId2" cstate="print"/>
          <a:srcRect/>
          <a:stretch>
            <a:fillRect/>
          </a:stretch>
        </p:blipFill>
        <p:spPr bwMode="auto">
          <a:xfrm>
            <a:off x="228600" y="304800"/>
            <a:ext cx="4495800" cy="6092029"/>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495800"/>
            <a:ext cx="8229600" cy="2163763"/>
          </a:xfrm>
        </p:spPr>
        <p:txBody>
          <a:bodyPr>
            <a:normAutofit fontScale="85000" lnSpcReduction="20000"/>
          </a:bodyPr>
          <a:lstStyle/>
          <a:p>
            <a:pPr algn="ctr">
              <a:buNone/>
            </a:pPr>
            <a:r>
              <a:rPr lang="en-US" dirty="0"/>
              <a:t>During a summer spent at Oaks Bluff on </a:t>
            </a:r>
            <a:r>
              <a:rPr lang="en-US" dirty="0" smtClean="0"/>
              <a:t>Martha’s Vineyard</a:t>
            </a:r>
            <a:r>
              <a:rPr lang="en-US" dirty="0"/>
              <a:t>, Faith develops her first mature painting style; the content is influenced by </a:t>
            </a:r>
            <a:r>
              <a:rPr lang="en-US" dirty="0" smtClean="0"/>
              <a:t>the writings </a:t>
            </a:r>
            <a:r>
              <a:rPr lang="en-US" dirty="0"/>
              <a:t>of James Baldwin and </a:t>
            </a:r>
            <a:r>
              <a:rPr lang="en-US" dirty="0" err="1"/>
              <a:t>Amiri</a:t>
            </a:r>
            <a:r>
              <a:rPr lang="en-US" dirty="0"/>
              <a:t> Baraka (then </a:t>
            </a:r>
            <a:r>
              <a:rPr lang="en-US" dirty="0" err="1"/>
              <a:t>Leroi</a:t>
            </a:r>
            <a:r>
              <a:rPr lang="en-US" dirty="0"/>
              <a:t> Jones)—the artist calls her </a:t>
            </a:r>
            <a:r>
              <a:rPr lang="en-US" dirty="0" smtClean="0"/>
              <a:t>style “super </a:t>
            </a:r>
            <a:r>
              <a:rPr lang="en-US" dirty="0"/>
              <a:t>realism.” Begins painting </a:t>
            </a:r>
            <a:r>
              <a:rPr lang="en-US" i="1" dirty="0"/>
              <a:t>The American People Series of oil </a:t>
            </a:r>
            <a:r>
              <a:rPr lang="en-US" i="1" dirty="0" smtClean="0"/>
              <a:t>paintings.</a:t>
            </a:r>
            <a:endParaRPr lang="en-US" i="1" dirty="0"/>
          </a:p>
          <a:p>
            <a:endParaRPr lang="en-US" dirty="0"/>
          </a:p>
        </p:txBody>
      </p:sp>
      <p:pic>
        <p:nvPicPr>
          <p:cNvPr id="13314" name="Picture 2" descr="http://antiquesandthearts.com/Archives/2010/09-September/images/2010-09-07__13-19-30Image1.GIF"/>
          <p:cNvPicPr>
            <a:picLocks noChangeAspect="1" noChangeArrowheads="1"/>
          </p:cNvPicPr>
          <p:nvPr/>
        </p:nvPicPr>
        <p:blipFill>
          <a:blip r:embed="rId2" cstate="print"/>
          <a:srcRect/>
          <a:stretch>
            <a:fillRect/>
          </a:stretch>
        </p:blipFill>
        <p:spPr bwMode="auto">
          <a:xfrm>
            <a:off x="533400" y="533400"/>
            <a:ext cx="4248150" cy="3724275"/>
          </a:xfrm>
          <a:prstGeom prst="rect">
            <a:avLst/>
          </a:prstGeom>
          <a:noFill/>
        </p:spPr>
      </p:pic>
      <p:pic>
        <p:nvPicPr>
          <p:cNvPr id="13318" name="Picture 6" descr="http://woodlandpattern.org/images/amiri_baraka03.jpg"/>
          <p:cNvPicPr>
            <a:picLocks noChangeAspect="1" noChangeArrowheads="1"/>
          </p:cNvPicPr>
          <p:nvPr/>
        </p:nvPicPr>
        <p:blipFill>
          <a:blip r:embed="rId3" cstate="print"/>
          <a:srcRect/>
          <a:stretch>
            <a:fillRect/>
          </a:stretch>
        </p:blipFill>
        <p:spPr bwMode="auto">
          <a:xfrm>
            <a:off x="6629400" y="1905000"/>
            <a:ext cx="2099569" cy="2514600"/>
          </a:xfrm>
          <a:prstGeom prst="rect">
            <a:avLst/>
          </a:prstGeom>
          <a:noFill/>
        </p:spPr>
      </p:pic>
      <p:pic>
        <p:nvPicPr>
          <p:cNvPr id="13316" name="Picture 4" descr="My photo"/>
          <p:cNvPicPr>
            <a:picLocks noChangeAspect="1" noChangeArrowheads="1"/>
          </p:cNvPicPr>
          <p:nvPr/>
        </p:nvPicPr>
        <p:blipFill>
          <a:blip r:embed="rId4" cstate="print"/>
          <a:srcRect/>
          <a:stretch>
            <a:fillRect/>
          </a:stretch>
        </p:blipFill>
        <p:spPr bwMode="auto">
          <a:xfrm>
            <a:off x="5105400" y="228599"/>
            <a:ext cx="1828800" cy="2449003"/>
          </a:xfrm>
          <a:prstGeom prst="rect">
            <a:avLst/>
          </a:prstGeom>
          <a:noFill/>
        </p:spPr>
      </p:pic>
      <p:sp>
        <p:nvSpPr>
          <p:cNvPr id="7" name="TextBox 6"/>
          <p:cNvSpPr txBox="1"/>
          <p:nvPr/>
        </p:nvSpPr>
        <p:spPr>
          <a:xfrm>
            <a:off x="6934200" y="381000"/>
            <a:ext cx="1752600" cy="646331"/>
          </a:xfrm>
          <a:prstGeom prst="rect">
            <a:avLst/>
          </a:prstGeom>
          <a:noFill/>
        </p:spPr>
        <p:txBody>
          <a:bodyPr wrap="square" rtlCol="0">
            <a:spAutoFit/>
          </a:bodyPr>
          <a:lstStyle/>
          <a:p>
            <a:pPr algn="ctr"/>
            <a:r>
              <a:rPr lang="en-US" dirty="0" smtClean="0"/>
              <a:t>Writer / Essayist</a:t>
            </a:r>
          </a:p>
          <a:p>
            <a:pPr algn="ctr"/>
            <a:r>
              <a:rPr lang="en-US" dirty="0" smtClean="0"/>
              <a:t>James Baldwin</a:t>
            </a:r>
            <a:endParaRPr lang="en-US" dirty="0"/>
          </a:p>
        </p:txBody>
      </p:sp>
      <p:sp>
        <p:nvSpPr>
          <p:cNvPr id="8" name="TextBox 7"/>
          <p:cNvSpPr txBox="1"/>
          <p:nvPr/>
        </p:nvSpPr>
        <p:spPr>
          <a:xfrm>
            <a:off x="5181600" y="3657600"/>
            <a:ext cx="1371600" cy="646331"/>
          </a:xfrm>
          <a:prstGeom prst="rect">
            <a:avLst/>
          </a:prstGeom>
          <a:noFill/>
        </p:spPr>
        <p:txBody>
          <a:bodyPr wrap="square" rtlCol="0">
            <a:spAutoFit/>
          </a:bodyPr>
          <a:lstStyle/>
          <a:p>
            <a:pPr algn="ctr"/>
            <a:r>
              <a:rPr lang="en-US" dirty="0" smtClean="0"/>
              <a:t>Poet</a:t>
            </a:r>
          </a:p>
          <a:p>
            <a:pPr algn="ctr"/>
            <a:r>
              <a:rPr lang="en-US" dirty="0" err="1" smtClean="0"/>
              <a:t>Amiri</a:t>
            </a:r>
            <a:r>
              <a:rPr lang="en-US" dirty="0" smtClean="0"/>
              <a:t> Baraka</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0" y="762000"/>
            <a:ext cx="3657600" cy="5257800"/>
          </a:xfrm>
        </p:spPr>
        <p:txBody>
          <a:bodyPr>
            <a:normAutofit fontScale="92500" lnSpcReduction="20000"/>
          </a:bodyPr>
          <a:lstStyle/>
          <a:p>
            <a:pPr algn="ctr">
              <a:buNone/>
            </a:pPr>
            <a:r>
              <a:rPr lang="en-US" dirty="0" smtClean="0"/>
              <a:t>In 1966 Ringgold participates </a:t>
            </a:r>
            <a:r>
              <a:rPr lang="en-US" dirty="0"/>
              <a:t>in the first black exhibition held in Harlem since the 1930s. Meets </a:t>
            </a:r>
            <a:r>
              <a:rPr lang="en-US" dirty="0" err="1" smtClean="0"/>
              <a:t>Romare</a:t>
            </a:r>
            <a:r>
              <a:rPr lang="en-US" dirty="0" smtClean="0"/>
              <a:t> Bearden</a:t>
            </a:r>
            <a:r>
              <a:rPr lang="en-US" dirty="0"/>
              <a:t>, </a:t>
            </a:r>
            <a:r>
              <a:rPr lang="en-US" dirty="0" smtClean="0"/>
              <a:t>Ernie </a:t>
            </a:r>
            <a:r>
              <a:rPr lang="en-US" dirty="0" err="1" smtClean="0"/>
              <a:t>Crichlow</a:t>
            </a:r>
            <a:r>
              <a:rPr lang="en-US" dirty="0"/>
              <a:t>, Norman Lewis, Charles Alston, Hale </a:t>
            </a:r>
            <a:r>
              <a:rPr lang="en-US" dirty="0" smtClean="0"/>
              <a:t>Woodruff, Betty </a:t>
            </a:r>
            <a:r>
              <a:rPr lang="en-US" dirty="0" err="1" smtClean="0"/>
              <a:t>Blayton</a:t>
            </a:r>
            <a:r>
              <a:rPr lang="en-US" dirty="0" smtClean="0"/>
              <a:t>— her </a:t>
            </a:r>
            <a:r>
              <a:rPr lang="en-US" dirty="0"/>
              <a:t>first real contact with black artists.</a:t>
            </a:r>
          </a:p>
          <a:p>
            <a:endParaRPr lang="en-US" dirty="0"/>
          </a:p>
        </p:txBody>
      </p:sp>
      <p:pic>
        <p:nvPicPr>
          <p:cNvPr id="12290" name="Picture 2" descr="http://2.bp.blogspot.com/_LQSvdhLIQbk/TKDI-9vvd8I/AAAAAAAACJ8/A2qr52ziur4/s1600/world+festival+black+art.jpg"/>
          <p:cNvPicPr>
            <a:picLocks noChangeAspect="1" noChangeArrowheads="1"/>
          </p:cNvPicPr>
          <p:nvPr/>
        </p:nvPicPr>
        <p:blipFill>
          <a:blip r:embed="rId2" cstate="print"/>
          <a:srcRect/>
          <a:stretch>
            <a:fillRect/>
          </a:stretch>
        </p:blipFill>
        <p:spPr bwMode="auto">
          <a:xfrm>
            <a:off x="228600" y="457200"/>
            <a:ext cx="4953000" cy="56578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24400"/>
            <a:ext cx="8229600" cy="1554163"/>
          </a:xfrm>
        </p:spPr>
        <p:txBody>
          <a:bodyPr>
            <a:normAutofit fontScale="92500"/>
          </a:bodyPr>
          <a:lstStyle/>
          <a:p>
            <a:pPr algn="ctr">
              <a:buNone/>
            </a:pPr>
            <a:r>
              <a:rPr lang="en-US" dirty="0" smtClean="0"/>
              <a:t>In 1967 Ringgold paints </a:t>
            </a:r>
            <a:r>
              <a:rPr lang="en-US" dirty="0"/>
              <a:t>her first </a:t>
            </a:r>
            <a:r>
              <a:rPr lang="en-US" dirty="0" smtClean="0"/>
              <a:t>mural, </a:t>
            </a:r>
            <a:r>
              <a:rPr lang="en-US" i="1" dirty="0"/>
              <a:t>The Flag Is </a:t>
            </a:r>
            <a:r>
              <a:rPr lang="en-US" i="1" dirty="0" smtClean="0"/>
              <a:t>Bleeding. </a:t>
            </a:r>
            <a:r>
              <a:rPr lang="en-US" dirty="0" smtClean="0"/>
              <a:t>It was reprinted as a </a:t>
            </a:r>
            <a:r>
              <a:rPr lang="en-US" i="1" dirty="0"/>
              <a:t>U.S. </a:t>
            </a:r>
            <a:r>
              <a:rPr lang="en-US" dirty="0"/>
              <a:t>Postage </a:t>
            </a:r>
            <a:r>
              <a:rPr lang="en-US" dirty="0" smtClean="0"/>
              <a:t>Stamp Commemorating </a:t>
            </a:r>
            <a:r>
              <a:rPr lang="en-US" dirty="0"/>
              <a:t>the </a:t>
            </a:r>
            <a:r>
              <a:rPr lang="en-US" dirty="0" smtClean="0"/>
              <a:t>Advent of </a:t>
            </a:r>
            <a:r>
              <a:rPr lang="en-US" dirty="0"/>
              <a:t>Black </a:t>
            </a:r>
            <a:r>
              <a:rPr lang="en-US" dirty="0" smtClean="0"/>
              <a:t>Power.</a:t>
            </a:r>
            <a:endParaRPr lang="en-US" dirty="0"/>
          </a:p>
          <a:p>
            <a:endParaRPr lang="en-US" dirty="0"/>
          </a:p>
        </p:txBody>
      </p:sp>
      <p:pic>
        <p:nvPicPr>
          <p:cNvPr id="11266" name="Picture 2" descr=" Faith Ringgold, The Flag is Bleeding"/>
          <p:cNvPicPr>
            <a:picLocks noChangeAspect="1" noChangeArrowheads="1"/>
          </p:cNvPicPr>
          <p:nvPr/>
        </p:nvPicPr>
        <p:blipFill>
          <a:blip r:embed="rId2" cstate="print"/>
          <a:srcRect/>
          <a:stretch>
            <a:fillRect/>
          </a:stretch>
        </p:blipFill>
        <p:spPr bwMode="auto">
          <a:xfrm>
            <a:off x="1600200" y="381000"/>
            <a:ext cx="5267008" cy="40386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4409</TotalTime>
  <Words>1023</Words>
  <Application>Microsoft Office PowerPoint</Application>
  <PresentationFormat>On-screen Show (4:3)</PresentationFormat>
  <Paragraphs>56</Paragraphs>
  <Slides>33</Slides>
  <Notes>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vector>
  </TitlesOfParts>
  <Company>Lee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jstouffer</dc:creator>
  <cp:lastModifiedBy>jstouffer</cp:lastModifiedBy>
  <cp:revision>34</cp:revision>
  <dcterms:created xsi:type="dcterms:W3CDTF">2011-04-08T16:18:26Z</dcterms:created>
  <dcterms:modified xsi:type="dcterms:W3CDTF">2012-04-24T14:06:33Z</dcterms:modified>
</cp:coreProperties>
</file>